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_ma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78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55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866EC-03F1-C94F-9CD3-2B657FD2236F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8131-9B67-A540-87C0-74712CE84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11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4CFC3-5501-E14D-8B69-AE2EA7A5CAC5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6323-2025-3349-89A5-A1EF78E82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72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AF765-1247-9740-A4F4-D3FB77A36072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710C-2DC0-7345-96FB-6E5DD1791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930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_intern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64E8B-A85F-5A41-8E42-E75D850C1E49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D08D-6286-2245-B79E-E932B833E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159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A4A70-3A4D-594A-8A89-A38D666B3229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82A61-826C-CA40-B9BE-032CCD0A5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5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EBE0-89E5-5548-95B7-FF69F5C97FFF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0D26-E51D-B04C-93B3-DAC8983D7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62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5A22-F1CE-3C46-A145-E9DA9C7A781E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8F768-D8FF-314A-94C1-827611BB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53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EA7A-C88C-674C-8AB8-E29845AB058C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43634-ABD9-5D41-B841-67A552F05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871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DADB-3FE3-C147-88E2-1F54692FC2A5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5BE5-0E7F-0C48-B049-E138C322E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83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A0F0-1E39-4C49-898D-1FBA0F98A493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C730-F434-1743-A150-14D7AD002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649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0FC4-6C6E-D84C-AA03-33B64021B352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83FE-8D66-7E49-8E60-31270DB48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01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86966A-EF43-2141-91E0-FA7DE099931F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FE5B39-2770-A14B-87B3-B5819A1A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457200" y="1016000"/>
            <a:ext cx="8229600" cy="1270000"/>
          </a:xfrm>
        </p:spPr>
        <p:txBody>
          <a:bodyPr/>
          <a:lstStyle/>
          <a:p>
            <a:r>
              <a:rPr lang="en-US" sz="4000" b="1" dirty="0" err="1" smtClean="0">
                <a:latin typeface="Lucida Handwriting" pitchFamily="66" charset="0"/>
              </a:rPr>
              <a:t>Vilniaus</a:t>
            </a:r>
            <a:r>
              <a:rPr lang="en-US" sz="4000" b="1" dirty="0" smtClean="0">
                <a:latin typeface="Lucida Handwriting" pitchFamily="66" charset="0"/>
              </a:rPr>
              <a:t> </a:t>
            </a:r>
            <a:r>
              <a:rPr lang="en-US" sz="4000" b="1" dirty="0" err="1" smtClean="0">
                <a:latin typeface="Lucida Handwriting" pitchFamily="66" charset="0"/>
              </a:rPr>
              <a:t>rajono</a:t>
            </a:r>
            <a:r>
              <a:rPr lang="en-US" sz="4000" b="1" dirty="0" smtClean="0">
                <a:latin typeface="Lucida Handwriting" pitchFamily="66" charset="0"/>
              </a:rPr>
              <a:t> </a:t>
            </a:r>
            <a:r>
              <a:rPr lang="en-US" sz="4000" b="1" dirty="0" err="1" smtClean="0">
                <a:latin typeface="Lucida Handwriting" pitchFamily="66" charset="0"/>
              </a:rPr>
              <a:t>speciali</a:t>
            </a:r>
            <a:r>
              <a:rPr lang="lt-LT" sz="4000" b="1" dirty="0" err="1" smtClean="0">
                <a:latin typeface="Lucida Handwriting" pitchFamily="66" charset="0"/>
              </a:rPr>
              <a:t>ųjų</a:t>
            </a:r>
            <a:r>
              <a:rPr lang="lt-LT" sz="4000" b="1" dirty="0" smtClean="0">
                <a:latin typeface="Lucida Handwriting" pitchFamily="66" charset="0"/>
              </a:rPr>
              <a:t> </a:t>
            </a:r>
            <a:r>
              <a:rPr lang="en-US" sz="4000" b="1" dirty="0" err="1" smtClean="0">
                <a:latin typeface="Lucida Handwriting" pitchFamily="66" charset="0"/>
              </a:rPr>
              <a:t>pedagog</a:t>
            </a:r>
            <a:r>
              <a:rPr lang="lt-LT" sz="4000" b="1" dirty="0" smtClean="0">
                <a:latin typeface="Lucida Handwriting" pitchFamily="66" charset="0"/>
              </a:rPr>
              <a:t>ų</a:t>
            </a:r>
            <a:r>
              <a:rPr lang="en-US" sz="4000" b="1" dirty="0" smtClean="0">
                <a:latin typeface="Lucida Handwriting" pitchFamily="66" charset="0"/>
              </a:rPr>
              <a:t> ir </a:t>
            </a:r>
            <a:r>
              <a:rPr lang="en-US" sz="4000" b="1" dirty="0" err="1" smtClean="0">
                <a:latin typeface="Lucida Handwriting" pitchFamily="66" charset="0"/>
              </a:rPr>
              <a:t>logoped</a:t>
            </a:r>
            <a:r>
              <a:rPr lang="lt-LT" sz="4000" b="1" dirty="0" smtClean="0">
                <a:latin typeface="Lucida Handwriting" pitchFamily="66" charset="0"/>
              </a:rPr>
              <a:t>ų metodinis būrelis</a:t>
            </a:r>
            <a:r>
              <a:rPr lang="lt-LT" b="1" dirty="0" smtClean="0">
                <a:latin typeface="Lucida Handwriting" pitchFamily="66" charset="0"/>
              </a:rPr>
              <a:t/>
            </a:r>
            <a:br>
              <a:rPr lang="lt-LT" b="1" dirty="0" smtClean="0">
                <a:latin typeface="Lucida Handwriting" pitchFamily="66" charset="0"/>
              </a:rPr>
            </a:br>
            <a:endParaRPr lang="en-US" b="1" dirty="0">
              <a:latin typeface="Calibri" charset="0"/>
            </a:endParaRP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874000" cy="3230563"/>
          </a:xfrm>
        </p:spPr>
        <p:txBody>
          <a:bodyPr/>
          <a:lstStyle/>
          <a:p>
            <a:pPr algn="just">
              <a:buNone/>
            </a:pPr>
            <a:r>
              <a:rPr lang="lt-LT" dirty="0" smtClean="0">
                <a:latin typeface="Lucida Handwriting" pitchFamily="66" charset="0"/>
              </a:rPr>
              <a:t>Lenkų kalbos tarties ir kalbos įvertinimo kortelių darbo grupė</a:t>
            </a:r>
          </a:p>
          <a:p>
            <a:pPr algn="just">
              <a:buNone/>
            </a:pPr>
            <a:endParaRPr lang="lt-LT" dirty="0" smtClean="0">
              <a:latin typeface="Lucida Handwriting" pitchFamily="66" charset="0"/>
            </a:endParaRPr>
          </a:p>
          <a:p>
            <a:pPr algn="just">
              <a:buNone/>
            </a:pPr>
            <a:endParaRPr lang="lt-LT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lt-LT" dirty="0" smtClean="0">
                <a:latin typeface="Lucida Handwriting" pitchFamily="66" charset="0"/>
              </a:rPr>
              <a:t>2014-05-14</a:t>
            </a:r>
          </a:p>
          <a:p>
            <a:pPr algn="ctr">
              <a:buNone/>
            </a:pPr>
            <a:r>
              <a:rPr lang="lt-LT" dirty="0" smtClean="0">
                <a:latin typeface="Lucida Handwriting" pitchFamily="66" charset="0"/>
              </a:rPr>
              <a:t>Česlava Urbanovič</a:t>
            </a:r>
          </a:p>
          <a:p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800" b="1" dirty="0" smtClean="0">
                <a:latin typeface="Lucida Handwriting" pitchFamily="66" charset="0"/>
              </a:rPr>
              <a:t>Tikslas:</a:t>
            </a:r>
            <a:endParaRPr lang="lt-LT" sz="4800" b="1" dirty="0">
              <a:latin typeface="Lucida Handwriting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768601"/>
          </a:xfrm>
        </p:spPr>
        <p:txBody>
          <a:bodyPr/>
          <a:lstStyle/>
          <a:p>
            <a:pPr>
              <a:buNone/>
            </a:pPr>
            <a:r>
              <a:rPr lang="lt-LT" sz="3600" dirty="0" smtClean="0">
                <a:latin typeface="Lucida Handwriting" pitchFamily="66" charset="0"/>
              </a:rPr>
              <a:t>Sudaryti lenkų kalbos tarties ir </a:t>
            </a:r>
            <a:r>
              <a:rPr lang="lt-LT" sz="3600" dirty="0" smtClean="0">
                <a:latin typeface="Lucida Handwriting" pitchFamily="66" charset="0"/>
              </a:rPr>
              <a:t>kalbos </a:t>
            </a:r>
            <a:r>
              <a:rPr lang="lt-LT" sz="3600" dirty="0" smtClean="0">
                <a:latin typeface="Lucida Handwriting" pitchFamily="66" charset="0"/>
              </a:rPr>
              <a:t>įvertinimo kortelę;</a:t>
            </a:r>
            <a:endParaRPr lang="lt-LT" sz="3600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376362"/>
          </a:xfrm>
        </p:spPr>
        <p:txBody>
          <a:bodyPr/>
          <a:lstStyle/>
          <a:p>
            <a:r>
              <a:rPr lang="lt-LT" sz="2800" b="1" dirty="0" smtClean="0">
                <a:latin typeface="Lucida Handwriting" pitchFamily="66" charset="0"/>
              </a:rPr>
              <a:t>Lenkų kalbos tarties ir kalbos įvertinimo kortelių darbo grupės sudėtis:</a:t>
            </a:r>
            <a:r>
              <a:rPr lang="lt-LT" dirty="0" smtClean="0">
                <a:latin typeface="Lucida Handwriting" pitchFamily="66" charset="0"/>
              </a:rPr>
              <a:t/>
            </a:r>
            <a:br>
              <a:rPr lang="lt-LT" dirty="0" smtClean="0">
                <a:latin typeface="Lucida Handwriting" pitchFamily="66" charset="0"/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44600"/>
            <a:ext cx="8280400" cy="5613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lt-LT" sz="2800" dirty="0" smtClean="0">
                <a:latin typeface="Lucida Handwriting" pitchFamily="66" charset="0"/>
              </a:rPr>
              <a:t>Česlava Urbanovič- </a:t>
            </a:r>
            <a:r>
              <a:rPr lang="lt-LT" sz="1800" dirty="0" smtClean="0">
                <a:latin typeface="Lucida Handwriting" pitchFamily="66" charset="0"/>
              </a:rPr>
              <a:t>Nemenčinės vaikų l/d, </a:t>
            </a:r>
            <a:r>
              <a:rPr lang="lt-LT" sz="1800" dirty="0" err="1" smtClean="0">
                <a:latin typeface="Lucida Handwriting" pitchFamily="66" charset="0"/>
              </a:rPr>
              <a:t>Vilniaur</a:t>
            </a:r>
            <a:r>
              <a:rPr lang="lt-LT" sz="1800" dirty="0" smtClean="0">
                <a:latin typeface="Lucida Handwriting" pitchFamily="66" charset="0"/>
              </a:rPr>
              <a:t> </a:t>
            </a:r>
            <a:r>
              <a:rPr lang="lt-LT" sz="1800" dirty="0" err="1" smtClean="0">
                <a:latin typeface="Lucida Handwriting" pitchFamily="66" charset="0"/>
              </a:rPr>
              <a:t>r.PPT</a:t>
            </a:r>
            <a:r>
              <a:rPr lang="lt-LT" sz="1800" dirty="0" smtClean="0">
                <a:latin typeface="Lucida Handwriting" pitchFamily="66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Lucida Handwriting" pitchFamily="66" charset="0"/>
              </a:rPr>
              <a:t>Beata </a:t>
            </a:r>
            <a:r>
              <a:rPr lang="lt-LT" sz="2800" dirty="0" err="1" smtClean="0">
                <a:latin typeface="Lucida Handwriting" pitchFamily="66" charset="0"/>
              </a:rPr>
              <a:t>Juknevičiūtė-</a:t>
            </a:r>
            <a:r>
              <a:rPr lang="lt-LT" sz="2800" dirty="0" smtClean="0">
                <a:latin typeface="Lucida Handwriting" pitchFamily="66" charset="0"/>
              </a:rPr>
              <a:t> </a:t>
            </a:r>
            <a:r>
              <a:rPr lang="lt-LT" sz="1800" dirty="0" err="1" smtClean="0">
                <a:latin typeface="Lucida Handwriting" pitchFamily="66" charset="0"/>
              </a:rPr>
              <a:t>Rukainių</a:t>
            </a:r>
            <a:r>
              <a:rPr lang="lt-LT" sz="1800" dirty="0" smtClean="0">
                <a:latin typeface="Lucida Handwriting" pitchFamily="66" charset="0"/>
              </a:rPr>
              <a:t> vidurinė mokykla, </a:t>
            </a:r>
            <a:r>
              <a:rPr lang="lt-LT" sz="1800" dirty="0" err="1" smtClean="0">
                <a:latin typeface="Lucida Handwriting" pitchFamily="66" charset="0"/>
              </a:rPr>
              <a:t>Vilniaur</a:t>
            </a:r>
            <a:r>
              <a:rPr lang="lt-LT" sz="1800" dirty="0" smtClean="0">
                <a:latin typeface="Lucida Handwriting" pitchFamily="66" charset="0"/>
              </a:rPr>
              <a:t> </a:t>
            </a:r>
            <a:r>
              <a:rPr lang="lt-LT" sz="1800" dirty="0" err="1" smtClean="0">
                <a:latin typeface="Lucida Handwriting" pitchFamily="66" charset="0"/>
              </a:rPr>
              <a:t>r.PPT</a:t>
            </a:r>
            <a:r>
              <a:rPr lang="lt-LT" sz="1800" dirty="0" smtClean="0">
                <a:latin typeface="Lucida Handwriting" pitchFamily="66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Lucida Handwriting" pitchFamily="66" charset="0"/>
              </a:rPr>
              <a:t>Liucija </a:t>
            </a:r>
            <a:r>
              <a:rPr lang="lt-LT" sz="2800" dirty="0" err="1" smtClean="0">
                <a:latin typeface="Lucida Handwriting" pitchFamily="66" charset="0"/>
              </a:rPr>
              <a:t>Podvorska-</a:t>
            </a:r>
            <a:r>
              <a:rPr lang="lt-LT" sz="1800" dirty="0" err="1" smtClean="0">
                <a:latin typeface="Lucida Handwriting" pitchFamily="66" charset="0"/>
              </a:rPr>
              <a:t>Kalvelių</a:t>
            </a:r>
            <a:r>
              <a:rPr lang="lt-LT" sz="1800" dirty="0" smtClean="0">
                <a:latin typeface="Lucida Handwriting" pitchFamily="66" charset="0"/>
              </a:rPr>
              <a:t> Stanislavo Moniuškos gimnazija,;</a:t>
            </a:r>
          </a:p>
          <a:p>
            <a:pPr marL="514350" indent="-514350">
              <a:buAutoNum type="arabicPeriod"/>
            </a:pPr>
            <a:r>
              <a:rPr lang="lt-LT" sz="2800" dirty="0" err="1" smtClean="0">
                <a:latin typeface="Lucida Handwriting" pitchFamily="66" charset="0"/>
              </a:rPr>
              <a:t>Anna</a:t>
            </a:r>
            <a:r>
              <a:rPr lang="lt-LT" sz="2800" dirty="0" smtClean="0">
                <a:latin typeface="Lucida Handwriting" pitchFamily="66" charset="0"/>
              </a:rPr>
              <a:t> Burbo-</a:t>
            </a:r>
            <a:r>
              <a:rPr lang="lt-LT" sz="1800" dirty="0" err="1" smtClean="0">
                <a:latin typeface="Lucida Handwriting" pitchFamily="66" charset="0"/>
              </a:rPr>
              <a:t>Mostiškių</a:t>
            </a:r>
            <a:r>
              <a:rPr lang="lt-LT" sz="1800" dirty="0" smtClean="0">
                <a:latin typeface="Lucida Handwriting" pitchFamily="66" charset="0"/>
              </a:rPr>
              <a:t> pagrindinė mokykla;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Lucida Handwriting" pitchFamily="66" charset="0"/>
              </a:rPr>
              <a:t>Olga </a:t>
            </a:r>
            <a:r>
              <a:rPr lang="lt-LT" sz="2800" dirty="0" err="1" smtClean="0">
                <a:latin typeface="Lucida Handwriting" pitchFamily="66" charset="0"/>
              </a:rPr>
              <a:t>Černiavskaja-</a:t>
            </a:r>
            <a:r>
              <a:rPr lang="lt-LT" sz="1800" dirty="0" err="1" smtClean="0">
                <a:latin typeface="Lucida Handwriting" pitchFamily="66" charset="0"/>
              </a:rPr>
              <a:t>Rakonių</a:t>
            </a:r>
            <a:r>
              <a:rPr lang="lt-LT" sz="1800" dirty="0" smtClean="0">
                <a:latin typeface="Lucida Handwriting" pitchFamily="66" charset="0"/>
              </a:rPr>
              <a:t> pagrindinė </a:t>
            </a:r>
            <a:r>
              <a:rPr lang="lt-LT" sz="1800" dirty="0" err="1" smtClean="0">
                <a:latin typeface="Lucida Handwriting" pitchFamily="66" charset="0"/>
              </a:rPr>
              <a:t>mokykla;,Rudaminos</a:t>
            </a:r>
            <a:r>
              <a:rPr lang="lt-LT" sz="1800" dirty="0" smtClean="0">
                <a:latin typeface="Lucida Handwriting" pitchFamily="66" charset="0"/>
              </a:rPr>
              <a:t> l/d;</a:t>
            </a:r>
          </a:p>
          <a:p>
            <a:pPr marL="514350" indent="-514350">
              <a:buAutoNum type="arabicPeriod"/>
            </a:pPr>
            <a:r>
              <a:rPr lang="lt-LT" sz="2800" dirty="0" err="1" smtClean="0">
                <a:latin typeface="Lucida Handwriting" pitchFamily="66" charset="0"/>
              </a:rPr>
              <a:t>Danuta</a:t>
            </a:r>
            <a:r>
              <a:rPr lang="lt-LT" sz="2800" dirty="0" smtClean="0">
                <a:latin typeface="Lucida Handwriting" pitchFamily="66" charset="0"/>
              </a:rPr>
              <a:t> </a:t>
            </a:r>
            <a:r>
              <a:rPr lang="lt-LT" sz="2800" dirty="0" err="1" smtClean="0">
                <a:latin typeface="Lucida Handwriting" pitchFamily="66" charset="0"/>
              </a:rPr>
              <a:t>Stefanovič-</a:t>
            </a:r>
            <a:r>
              <a:rPr lang="lt-LT" sz="1800" dirty="0" err="1" smtClean="0">
                <a:latin typeface="Lucida Handwriting" pitchFamily="66" charset="0"/>
              </a:rPr>
              <a:t>Juodšilių</a:t>
            </a:r>
            <a:r>
              <a:rPr lang="lt-LT" sz="1800" dirty="0" smtClean="0">
                <a:latin typeface="Lucida Handwriting" pitchFamily="66" charset="0"/>
              </a:rPr>
              <a:t> šv. Uršulės </a:t>
            </a:r>
            <a:r>
              <a:rPr lang="lt-LT" sz="1800" dirty="0" err="1" smtClean="0">
                <a:latin typeface="Lucida Handwriting" pitchFamily="66" charset="0"/>
              </a:rPr>
              <a:t>Leduchovskos</a:t>
            </a:r>
            <a:r>
              <a:rPr lang="lt-LT" sz="1800" dirty="0" smtClean="0">
                <a:latin typeface="Lucida Handwriting" pitchFamily="66" charset="0"/>
              </a:rPr>
              <a:t> vidurinė mokykla;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Lucida Handwriting" pitchFamily="66" charset="0"/>
              </a:rPr>
              <a:t>Lilija </a:t>
            </a:r>
            <a:r>
              <a:rPr lang="lt-LT" sz="2800" dirty="0" err="1" smtClean="0">
                <a:latin typeface="Lucida Handwriting" pitchFamily="66" charset="0"/>
              </a:rPr>
              <a:t>Orševska-</a:t>
            </a:r>
            <a:r>
              <a:rPr lang="lt-LT" sz="1800" dirty="0" err="1" smtClean="0">
                <a:latin typeface="Lucida Handwriting" pitchFamily="66" charset="0"/>
              </a:rPr>
              <a:t>Riešės</a:t>
            </a:r>
            <a:r>
              <a:rPr lang="lt-LT" sz="1800" dirty="0" smtClean="0">
                <a:latin typeface="Lucida Handwriting" pitchFamily="66" charset="0"/>
              </a:rPr>
              <a:t> pagrindinė mokykla;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Lucida Handwriting" pitchFamily="66" charset="0"/>
              </a:rPr>
              <a:t>Marija </a:t>
            </a:r>
            <a:r>
              <a:rPr lang="lt-LT" sz="2800" dirty="0" err="1" smtClean="0">
                <a:latin typeface="Lucida Handwriting" pitchFamily="66" charset="0"/>
              </a:rPr>
              <a:t>Krasovska</a:t>
            </a:r>
            <a:r>
              <a:rPr lang="lt-LT" sz="2800" dirty="0" smtClean="0">
                <a:latin typeface="Lucida Handwriting" pitchFamily="66" charset="0"/>
              </a:rPr>
              <a:t> -</a:t>
            </a:r>
            <a:r>
              <a:rPr lang="lt-LT" sz="1800" dirty="0" smtClean="0">
                <a:latin typeface="Lucida Handwriting" pitchFamily="66" charset="0"/>
              </a:rPr>
              <a:t>(</a:t>
            </a:r>
            <a:r>
              <a:rPr lang="en-US" sz="1800" dirty="0" err="1" smtClean="0">
                <a:latin typeface="Lucida Handwriting" pitchFamily="66" charset="0"/>
              </a:rPr>
              <a:t>vaiko</a:t>
            </a:r>
            <a:r>
              <a:rPr lang="en-US" sz="1800" dirty="0" smtClean="0">
                <a:latin typeface="Lucida Handwriting" pitchFamily="66" charset="0"/>
              </a:rPr>
              <a:t> </a:t>
            </a:r>
            <a:r>
              <a:rPr lang="en-US" sz="1800" dirty="0" err="1" smtClean="0">
                <a:latin typeface="Lucida Handwriting" pitchFamily="66" charset="0"/>
              </a:rPr>
              <a:t>prie</a:t>
            </a:r>
            <a:r>
              <a:rPr lang="lt-LT" sz="1800" dirty="0" smtClean="0">
                <a:latin typeface="Lucida Handwriting" pitchFamily="66" charset="0"/>
              </a:rPr>
              <a:t>žiūros </a:t>
            </a:r>
            <a:r>
              <a:rPr lang="lt-LT" sz="1800" dirty="0" smtClean="0">
                <a:latin typeface="Lucida Handwriting" pitchFamily="66" charset="0"/>
              </a:rPr>
              <a:t>atostogos</a:t>
            </a:r>
            <a:r>
              <a:rPr lang="lt-LT" sz="1800" dirty="0" smtClean="0">
                <a:latin typeface="Lucida Handwriting" pitchFamily="66" charset="0"/>
              </a:rPr>
              <a:t>);</a:t>
            </a:r>
          </a:p>
          <a:p>
            <a:pPr marL="514350" indent="-514350">
              <a:buAutoNum type="arabicPeriod"/>
            </a:pPr>
            <a:endParaRPr lang="lt-LT" dirty="0" smtClean="0">
              <a:latin typeface="Lucida Handwriting" pitchFamily="66" charset="0"/>
            </a:endParaRP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00200"/>
          </a:xfrm>
        </p:spPr>
        <p:txBody>
          <a:bodyPr/>
          <a:lstStyle/>
          <a:p>
            <a:r>
              <a:rPr lang="lt-LT" sz="3600" b="1" dirty="0" smtClean="0">
                <a:latin typeface="Lucida Handwriting" pitchFamily="66" charset="0"/>
              </a:rPr>
              <a:t>Lenkų kalbos tarties ir kalbos įvertinimo kortelių darbo grupės susitikimai:</a:t>
            </a:r>
            <a:br>
              <a:rPr lang="lt-LT" sz="3600" b="1" dirty="0" smtClean="0">
                <a:latin typeface="Lucida Handwriting" pitchFamily="66" charset="0"/>
              </a:rPr>
            </a:br>
            <a:r>
              <a:rPr lang="lt-LT" sz="3600" b="1" dirty="0" smtClean="0">
                <a:latin typeface="Lucida Handwriting" pitchFamily="66" charset="0"/>
              </a:rPr>
              <a:t/>
            </a:r>
            <a:br>
              <a:rPr lang="lt-LT" sz="3600" b="1" dirty="0" smtClean="0">
                <a:latin typeface="Lucida Handwriting" pitchFamily="66" charset="0"/>
              </a:rPr>
            </a:br>
            <a:r>
              <a:rPr lang="lt-LT" sz="3600" dirty="0" smtClean="0">
                <a:latin typeface="Lucida Handwriting" pitchFamily="66" charset="0"/>
              </a:rPr>
              <a:t/>
            </a:r>
            <a:br>
              <a:rPr lang="lt-LT" sz="3600" dirty="0" smtClean="0">
                <a:latin typeface="Lucida Handwriting" pitchFamily="66" charset="0"/>
              </a:rPr>
            </a:br>
            <a:endParaRPr lang="lt-LT" sz="3600" dirty="0">
              <a:latin typeface="Lucida Handwriting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286000"/>
            <a:ext cx="7874000" cy="38401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lt-LT" dirty="0" smtClean="0">
                <a:latin typeface="Lucida Handwriting" pitchFamily="66" charset="0"/>
              </a:rPr>
              <a:t>1.2013-11-12</a:t>
            </a:r>
          </a:p>
          <a:p>
            <a:pPr algn="ctr">
              <a:lnSpc>
                <a:spcPct val="150000"/>
              </a:lnSpc>
              <a:buNone/>
            </a:pPr>
            <a:r>
              <a:rPr lang="lt-LT" dirty="0" smtClean="0">
                <a:latin typeface="Lucida Handwriting" pitchFamily="66" charset="0"/>
              </a:rPr>
              <a:t>2. 2013-12-05</a:t>
            </a:r>
          </a:p>
          <a:p>
            <a:pPr algn="ctr">
              <a:lnSpc>
                <a:spcPct val="150000"/>
              </a:lnSpc>
              <a:buNone/>
            </a:pPr>
            <a:r>
              <a:rPr lang="lt-LT" dirty="0" smtClean="0">
                <a:latin typeface="Lucida Handwriting" pitchFamily="66" charset="0"/>
              </a:rPr>
              <a:t>3. 2014-01-23</a:t>
            </a:r>
          </a:p>
          <a:p>
            <a:pPr algn="ctr">
              <a:lnSpc>
                <a:spcPct val="150000"/>
              </a:lnSpc>
              <a:buNone/>
            </a:pPr>
            <a:r>
              <a:rPr lang="lt-LT" dirty="0" smtClean="0">
                <a:latin typeface="Lucida Handwriting" pitchFamily="66" charset="0"/>
              </a:rPr>
              <a:t>4.2014-04-10</a:t>
            </a:r>
          </a:p>
          <a:p>
            <a:pPr>
              <a:buNone/>
            </a:pPr>
            <a:r>
              <a:rPr lang="lt-LT" dirty="0" smtClean="0">
                <a:latin typeface="Lucida Handwriting" pitchFamily="66" charset="0"/>
              </a:rPr>
              <a:t>Bendravimas telefonu, el. paštu.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lt-LT" b="1" dirty="0" smtClean="0">
                <a:latin typeface="Lucida Handwriting" pitchFamily="66" charset="0"/>
              </a:rPr>
              <a:t>Darbų paskirstymas:</a:t>
            </a:r>
            <a:endParaRPr lang="lt-LT" b="1" dirty="0">
              <a:latin typeface="Lucida Handwriting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8420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lt-LT" sz="2800" b="1" dirty="0" smtClean="0">
                <a:latin typeface="Lucida Handwriting" pitchFamily="66" charset="0"/>
              </a:rPr>
              <a:t>Česlava Urbanovič- </a:t>
            </a:r>
            <a:r>
              <a:rPr lang="lt-LT" sz="2800" dirty="0" smtClean="0">
                <a:latin typeface="Lucida Handwriting" pitchFamily="66" charset="0"/>
              </a:rPr>
              <a:t>,,Kalbos gramatinė sandara</a:t>
            </a:r>
            <a:r>
              <a:rPr lang="lt-LT" sz="2800" dirty="0" smtClean="0">
                <a:latin typeface="Lucida Handwriting" pitchFamily="66" charset="0"/>
              </a:rPr>
              <a:t>”;</a:t>
            </a:r>
            <a:endParaRPr lang="lt-LT" sz="2800" dirty="0" smtClean="0">
              <a:latin typeface="Lucida Handwriting" pitchFamily="66" charset="0"/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lt-LT" sz="2800" b="1" dirty="0" smtClean="0">
                <a:latin typeface="Lucida Handwriting" pitchFamily="66" charset="0"/>
              </a:rPr>
              <a:t>Beata </a:t>
            </a:r>
            <a:r>
              <a:rPr lang="lt-LT" sz="2800" b="1" dirty="0" err="1" smtClean="0">
                <a:latin typeface="Lucida Handwriting" pitchFamily="66" charset="0"/>
              </a:rPr>
              <a:t>Juknevičiūtė-</a:t>
            </a:r>
            <a:r>
              <a:rPr lang="lt-LT" sz="2800" b="1" dirty="0" smtClean="0">
                <a:latin typeface="Lucida Handwriting" pitchFamily="66" charset="0"/>
              </a:rPr>
              <a:t> </a:t>
            </a:r>
            <a:r>
              <a:rPr lang="lt-LT" sz="2800" dirty="0" smtClean="0">
                <a:latin typeface="Lucida Handwriting" pitchFamily="66" charset="0"/>
              </a:rPr>
              <a:t>,,Rišlioji kalba”;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lt-LT" sz="2800" b="1" dirty="0" smtClean="0">
                <a:latin typeface="Lucida Handwriting" pitchFamily="66" charset="0"/>
              </a:rPr>
              <a:t>Liucija </a:t>
            </a:r>
            <a:r>
              <a:rPr lang="lt-LT" sz="2800" b="1" dirty="0" err="1" smtClean="0">
                <a:latin typeface="Lucida Handwriting" pitchFamily="66" charset="0"/>
              </a:rPr>
              <a:t>Podvorska</a:t>
            </a:r>
            <a:r>
              <a:rPr lang="lt-LT" sz="2800" b="1" dirty="0" smtClean="0">
                <a:latin typeface="Lucida Handwriting" pitchFamily="66" charset="0"/>
              </a:rPr>
              <a:t> ir </a:t>
            </a:r>
            <a:r>
              <a:rPr lang="lt-LT" sz="2800" b="1" dirty="0" err="1" smtClean="0">
                <a:latin typeface="Lucida Handwriting" pitchFamily="66" charset="0"/>
              </a:rPr>
              <a:t>Anna</a:t>
            </a:r>
            <a:r>
              <a:rPr lang="lt-LT" sz="2800" b="1" dirty="0" smtClean="0">
                <a:latin typeface="Lucida Handwriting" pitchFamily="66" charset="0"/>
              </a:rPr>
              <a:t> Burbo- </a:t>
            </a:r>
            <a:r>
              <a:rPr lang="lt-LT" sz="2800" dirty="0" smtClean="0">
                <a:latin typeface="Lucida Handwriting" pitchFamily="66" charset="0"/>
              </a:rPr>
              <a:t>,,Tekstai skaitymui ir rašymui, nurašymui’(1-2, 3-4, 5-6, 7-8 klases);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lt-LT" sz="2400" b="1" dirty="0" smtClean="0">
                <a:latin typeface="Lucida Handwriting" pitchFamily="66" charset="0"/>
              </a:rPr>
              <a:t>Olga </a:t>
            </a:r>
            <a:r>
              <a:rPr lang="lt-LT" sz="2400" b="1" dirty="0" err="1" smtClean="0">
                <a:latin typeface="Lucida Handwriting" pitchFamily="66" charset="0"/>
              </a:rPr>
              <a:t>Černiavskaja</a:t>
            </a:r>
            <a:r>
              <a:rPr lang="lt-LT" sz="2400" b="1" dirty="0" smtClean="0">
                <a:latin typeface="Lucida Handwriting" pitchFamily="66" charset="0"/>
              </a:rPr>
              <a:t> ir </a:t>
            </a:r>
            <a:r>
              <a:rPr lang="lt-LT" sz="2400" b="1" dirty="0" err="1" smtClean="0">
                <a:latin typeface="Lucida Handwriting" pitchFamily="66" charset="0"/>
              </a:rPr>
              <a:t>Danuta</a:t>
            </a:r>
            <a:r>
              <a:rPr lang="lt-LT" sz="2400" b="1" dirty="0" smtClean="0">
                <a:latin typeface="Lucida Handwriting" pitchFamily="66" charset="0"/>
              </a:rPr>
              <a:t> </a:t>
            </a:r>
            <a:r>
              <a:rPr lang="lt-LT" sz="2400" b="1" dirty="0" smtClean="0">
                <a:latin typeface="Lucida Handwriting" pitchFamily="66" charset="0"/>
              </a:rPr>
              <a:t>–</a:t>
            </a:r>
            <a:r>
              <a:rPr lang="en-US" sz="2400" b="1" dirty="0" err="1" smtClean="0">
                <a:latin typeface="Lucida Handwriting" pitchFamily="66" charset="0"/>
              </a:rPr>
              <a:t>Stefanovi</a:t>
            </a:r>
            <a:r>
              <a:rPr lang="lt-LT" sz="2400" b="1" dirty="0" smtClean="0">
                <a:latin typeface="Lucida Handwriting" pitchFamily="66" charset="0"/>
              </a:rPr>
              <a:t>č-,</a:t>
            </a:r>
            <a:r>
              <a:rPr lang="lt-LT" sz="2400" dirty="0" smtClean="0">
                <a:latin typeface="Lucida Handwriting" pitchFamily="66" charset="0"/>
              </a:rPr>
              <a:t>,</a:t>
            </a:r>
            <a:r>
              <a:rPr lang="lt-LT" sz="2400" dirty="0" smtClean="0">
                <a:latin typeface="Lucida Handwriting" pitchFamily="66" charset="0"/>
              </a:rPr>
              <a:t>Foneminis suvokimas. Garsų analizė”;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lt-LT" sz="2400" b="1" dirty="0" smtClean="0">
                <a:latin typeface="Lucida Handwriting" pitchFamily="66" charset="0"/>
              </a:rPr>
              <a:t>Lilija </a:t>
            </a:r>
            <a:r>
              <a:rPr lang="lt-LT" sz="2400" b="1" dirty="0" err="1" smtClean="0">
                <a:latin typeface="Lucida Handwriting" pitchFamily="66" charset="0"/>
              </a:rPr>
              <a:t>Orševska</a:t>
            </a:r>
            <a:r>
              <a:rPr lang="lt-LT" sz="2400" dirty="0" err="1" smtClean="0">
                <a:latin typeface="Lucida Handwriting" pitchFamily="66" charset="0"/>
              </a:rPr>
              <a:t>-,,Tartis”;</a:t>
            </a:r>
            <a:endParaRPr lang="lt-LT" sz="2400" dirty="0" smtClean="0">
              <a:latin typeface="Lucida Handwriting" pitchFamily="66" charset="0"/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lt-LT" sz="2400" b="1" dirty="0" smtClean="0">
                <a:latin typeface="Lucida Handwriting" pitchFamily="66" charset="0"/>
              </a:rPr>
              <a:t>Marija </a:t>
            </a:r>
            <a:r>
              <a:rPr lang="lt-LT" sz="2400" b="1" dirty="0" err="1" smtClean="0">
                <a:latin typeface="Lucida Handwriting" pitchFamily="66" charset="0"/>
              </a:rPr>
              <a:t>Krasovska-</a:t>
            </a:r>
            <a:r>
              <a:rPr lang="lt-LT" sz="2400" dirty="0" err="1" smtClean="0">
                <a:latin typeface="Lucida Handwriting" pitchFamily="66" charset="0"/>
              </a:rPr>
              <a:t>,Žodynas</a:t>
            </a:r>
            <a:r>
              <a:rPr lang="lt-LT" sz="2400" dirty="0" err="1" smtClean="0">
                <a:latin typeface="Lucida Handwriting" pitchFamily="66" charset="0"/>
              </a:rPr>
              <a:t>”;</a:t>
            </a:r>
            <a:endParaRPr lang="lt-LT" sz="2400" dirty="0" smtClean="0">
              <a:latin typeface="Lucida Handwriting" pitchFamily="66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lt-LT" sz="2400" dirty="0" smtClean="0">
                <a:latin typeface="Lucida Handwriting" pitchFamily="66" charset="0"/>
              </a:rPr>
              <a:t>-Žodynas: </a:t>
            </a:r>
            <a:r>
              <a:rPr lang="lt-LT" sz="2400" dirty="0" err="1" smtClean="0">
                <a:latin typeface="Lucida Handwriting" pitchFamily="66" charset="0"/>
              </a:rPr>
              <a:t>daitavardinė</a:t>
            </a:r>
            <a:r>
              <a:rPr lang="lt-LT" sz="2400" dirty="0" smtClean="0">
                <a:latin typeface="Lucida Handwriting" pitchFamily="66" charset="0"/>
              </a:rPr>
              <a:t> leksika (</a:t>
            </a:r>
            <a:r>
              <a:rPr lang="lt-LT" sz="2400" b="1" dirty="0" smtClean="0">
                <a:latin typeface="Lucida Handwriting" pitchFamily="66" charset="0"/>
              </a:rPr>
              <a:t>Lilija </a:t>
            </a:r>
            <a:r>
              <a:rPr lang="lt-LT" sz="2400" b="1" dirty="0" err="1" smtClean="0">
                <a:latin typeface="Lucida Handwriting" pitchFamily="66" charset="0"/>
              </a:rPr>
              <a:t>Orševska</a:t>
            </a:r>
            <a:r>
              <a:rPr lang="lt-LT" sz="2400" b="1" dirty="0" smtClean="0">
                <a:latin typeface="Lucida Handwriting" pitchFamily="66" charset="0"/>
              </a:rPr>
              <a:t>)</a:t>
            </a:r>
            <a:r>
              <a:rPr lang="lt-LT" sz="2400" dirty="0" smtClean="0">
                <a:latin typeface="Lucida Handwriting" pitchFamily="66" charset="0"/>
              </a:rPr>
              <a:t>, Veiksmažodinė leksika (</a:t>
            </a:r>
            <a:r>
              <a:rPr lang="lt-LT" sz="2400" b="1" dirty="0" err="1" smtClean="0">
                <a:latin typeface="Lucida Handwriting" pitchFamily="66" charset="0"/>
              </a:rPr>
              <a:t>Anna</a:t>
            </a:r>
            <a:r>
              <a:rPr lang="lt-LT" sz="2400" b="1" dirty="0" smtClean="0">
                <a:latin typeface="Lucida Handwriting" pitchFamily="66" charset="0"/>
              </a:rPr>
              <a:t> Burbo ir Liucija </a:t>
            </a:r>
            <a:r>
              <a:rPr lang="lt-LT" sz="2400" b="1" dirty="0" err="1" smtClean="0">
                <a:latin typeface="Lucida Handwriting" pitchFamily="66" charset="0"/>
              </a:rPr>
              <a:t>Podvorska</a:t>
            </a:r>
            <a:r>
              <a:rPr lang="lt-LT" sz="2400" b="1" dirty="0" smtClean="0">
                <a:latin typeface="Lucida Handwriting" pitchFamily="66" charset="0"/>
              </a:rPr>
              <a:t>), </a:t>
            </a:r>
            <a:r>
              <a:rPr lang="lt-LT" sz="2400" dirty="0" err="1" smtClean="0">
                <a:latin typeface="Lucida Handwriting" pitchFamily="66" charset="0"/>
              </a:rPr>
              <a:t>Būdvardinė</a:t>
            </a:r>
            <a:r>
              <a:rPr lang="lt-LT" sz="2400" dirty="0" smtClean="0">
                <a:latin typeface="Lucida Handwriting" pitchFamily="66" charset="0"/>
              </a:rPr>
              <a:t> leksika ( </a:t>
            </a:r>
            <a:r>
              <a:rPr lang="lt-LT" sz="2400" b="1" dirty="0" err="1" smtClean="0">
                <a:latin typeface="Lucida Handwriting" pitchFamily="66" charset="0"/>
              </a:rPr>
              <a:t>Danuta</a:t>
            </a:r>
            <a:r>
              <a:rPr lang="lt-LT" sz="2400" b="1" dirty="0" smtClean="0">
                <a:latin typeface="Lucida Handwriting" pitchFamily="66" charset="0"/>
              </a:rPr>
              <a:t> </a:t>
            </a:r>
            <a:r>
              <a:rPr lang="lt-LT" sz="2400" b="1" dirty="0" err="1" smtClean="0">
                <a:latin typeface="Lucida Handwriting" pitchFamily="66" charset="0"/>
              </a:rPr>
              <a:t>Stefanovič</a:t>
            </a:r>
            <a:r>
              <a:rPr lang="lt-LT" sz="2400" dirty="0" smtClean="0">
                <a:latin typeface="Lucida Handwriting" pitchFamily="66" charset="0"/>
              </a:rPr>
              <a:t>).</a:t>
            </a:r>
            <a:endParaRPr lang="lt-L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1295400"/>
          </a:xfrm>
        </p:spPr>
        <p:txBody>
          <a:bodyPr/>
          <a:lstStyle/>
          <a:p>
            <a:r>
              <a:rPr lang="lt-LT" sz="4800" b="1" dirty="0" smtClean="0">
                <a:latin typeface="Lucida Handwriting" pitchFamily="66" charset="0"/>
              </a:rPr>
              <a:t>Ačiū už dėmesį</a:t>
            </a:r>
            <a:endParaRPr lang="lt-LT" sz="4800" b="1" dirty="0">
              <a:latin typeface="Lucida Handwriting" pitchFamily="66" charset="0"/>
            </a:endParaRPr>
          </a:p>
        </p:txBody>
      </p:sp>
      <p:pic>
        <p:nvPicPr>
          <p:cNvPr id="1026" name="Picture 2" descr="http://rylik.ru/uploads/posts/2011-12/1325256276_fniceboys2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" y="2133600"/>
            <a:ext cx="3435350" cy="3926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219</Words>
  <Application>Microsoft Macintosh PowerPoint</Application>
  <PresentationFormat>Demonstracija ekrane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Office Theme</vt:lpstr>
      <vt:lpstr>Vilniaus rajono specialiųjų pedagogų ir logopedų metodinis būrelis </vt:lpstr>
      <vt:lpstr>Tikslas:</vt:lpstr>
      <vt:lpstr>Lenkų kalbos tarties ir kalbos įvertinimo kortelių darbo grupės sudėtis: </vt:lpstr>
      <vt:lpstr>Lenkų kalbos tarties ir kalbos įvertinimo kortelių darbo grupės susitikimai:   </vt:lpstr>
      <vt:lpstr>Darbų paskirstymas:</vt:lpstr>
      <vt:lpstr>Ačiū už dėmesį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Unknown</dc:creator>
  <cp:lastModifiedBy>3-10</cp:lastModifiedBy>
  <cp:revision>14</cp:revision>
  <dcterms:created xsi:type="dcterms:W3CDTF">2013-01-03T19:18:48Z</dcterms:created>
  <dcterms:modified xsi:type="dcterms:W3CDTF">2014-05-12T17:37:44Z</dcterms:modified>
</cp:coreProperties>
</file>